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57"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0"/>
    <c:plotArea>
      <c:layout>
        <c:manualLayout>
          <c:layoutTarget val="inner"/>
          <c:xMode val="edge"/>
          <c:yMode val="edge"/>
          <c:x val="0.12008021422628042"/>
          <c:y val="3.6977341201942543E-2"/>
          <c:w val="0.65766333381894193"/>
          <c:h val="0.85422950470758896"/>
        </c:manualLayout>
      </c:layout>
      <c:barChart>
        <c:barDir val="col"/>
        <c:grouping val="clustered"/>
        <c:varyColors val="0"/>
        <c:ser>
          <c:idx val="0"/>
          <c:order val="0"/>
          <c:tx>
            <c:v># of classrooms</c:v>
          </c:tx>
          <c:invertIfNegative val="0"/>
          <c:cat>
            <c:strRef>
              <c:f>Sheet1!$A$2:$A$4</c:f>
              <c:strCache>
                <c:ptCount val="3"/>
                <c:pt idx="0">
                  <c:v>Elem.</c:v>
                </c:pt>
                <c:pt idx="1">
                  <c:v>MS</c:v>
                </c:pt>
                <c:pt idx="2">
                  <c:v>HS</c:v>
                </c:pt>
              </c:strCache>
            </c:strRef>
          </c:cat>
          <c:val>
            <c:numRef>
              <c:f>Sheet1!$B$2:$B$5</c:f>
              <c:numCache>
                <c:formatCode>General</c:formatCode>
                <c:ptCount val="4"/>
                <c:pt idx="0">
                  <c:v>40</c:v>
                </c:pt>
                <c:pt idx="1">
                  <c:v>22</c:v>
                </c:pt>
                <c:pt idx="2">
                  <c:v>25</c:v>
                </c:pt>
                <c:pt idx="3">
                  <c:v>0</c:v>
                </c:pt>
              </c:numCache>
            </c:numRef>
          </c:val>
        </c:ser>
        <c:ser>
          <c:idx val="1"/>
          <c:order val="1"/>
          <c:tx>
            <c:v># of classrooms with computers</c:v>
          </c:tx>
          <c:invertIfNegative val="0"/>
          <c:cat>
            <c:strRef>
              <c:f>Sheet1!$A$2:$A$4</c:f>
              <c:strCache>
                <c:ptCount val="3"/>
                <c:pt idx="0">
                  <c:v>Elem.</c:v>
                </c:pt>
                <c:pt idx="1">
                  <c:v>MS</c:v>
                </c:pt>
                <c:pt idx="2">
                  <c:v>HS</c:v>
                </c:pt>
              </c:strCache>
            </c:strRef>
          </c:cat>
          <c:val>
            <c:numRef>
              <c:f>Sheet1!$C$2:$C$5</c:f>
              <c:numCache>
                <c:formatCode>General</c:formatCode>
                <c:ptCount val="4"/>
                <c:pt idx="0">
                  <c:v>40</c:v>
                </c:pt>
                <c:pt idx="1">
                  <c:v>22</c:v>
                </c:pt>
                <c:pt idx="2">
                  <c:v>25</c:v>
                </c:pt>
              </c:numCache>
            </c:numRef>
          </c:val>
        </c:ser>
        <c:dLbls>
          <c:showLegendKey val="0"/>
          <c:showVal val="0"/>
          <c:showCatName val="0"/>
          <c:showSerName val="0"/>
          <c:showPercent val="0"/>
          <c:showBubbleSize val="0"/>
        </c:dLbls>
        <c:gapWidth val="150"/>
        <c:axId val="21911808"/>
        <c:axId val="21921792"/>
      </c:barChart>
      <c:catAx>
        <c:axId val="21911808"/>
        <c:scaling>
          <c:orientation val="minMax"/>
        </c:scaling>
        <c:delete val="0"/>
        <c:axPos val="b"/>
        <c:majorTickMark val="out"/>
        <c:minorTickMark val="none"/>
        <c:tickLblPos val="nextTo"/>
        <c:crossAx val="21921792"/>
        <c:crosses val="autoZero"/>
        <c:auto val="1"/>
        <c:lblAlgn val="ctr"/>
        <c:lblOffset val="100"/>
        <c:noMultiLvlLbl val="0"/>
      </c:catAx>
      <c:valAx>
        <c:axId val="21921792"/>
        <c:scaling>
          <c:orientation val="minMax"/>
        </c:scaling>
        <c:delete val="0"/>
        <c:axPos val="l"/>
        <c:majorGridlines/>
        <c:numFmt formatCode="General" sourceLinked="1"/>
        <c:majorTickMark val="out"/>
        <c:minorTickMark val="none"/>
        <c:tickLblPos val="nextTo"/>
        <c:crossAx val="21911808"/>
        <c:crosses val="autoZero"/>
        <c:crossBetween val="between"/>
      </c:valAx>
    </c:plotArea>
    <c:legend>
      <c:legendPos val="r"/>
      <c:layout>
        <c:manualLayout>
          <c:xMode val="edge"/>
          <c:yMode val="edge"/>
          <c:x val="0.7684844201177683"/>
          <c:y val="0.21696426078841824"/>
          <c:w val="0.22141456844223978"/>
          <c:h val="0.54788941729644891"/>
        </c:manualLayout>
      </c:layout>
      <c:overlay val="0"/>
    </c:legend>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53450395-2AA0-4C53-BA21-FCB28C0970E7}" type="datetimeFigureOut">
              <a:rPr lang="en-US" smtClean="0"/>
              <a:t>3/9/2012</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129CF75E-87D6-46AB-9314-B7C66242D9B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50395-2AA0-4C53-BA21-FCB28C0970E7}" type="datetimeFigureOut">
              <a:rPr lang="en-US" smtClean="0"/>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50395-2AA0-4C53-BA21-FCB28C0970E7}" type="datetimeFigureOut">
              <a:rPr lang="en-US" smtClean="0"/>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450395-2AA0-4C53-BA21-FCB28C0970E7}" type="datetimeFigureOut">
              <a:rPr lang="en-US" smtClean="0"/>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50395-2AA0-4C53-BA21-FCB28C0970E7}" type="datetimeFigureOut">
              <a:rPr lang="en-US" smtClean="0"/>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3450395-2AA0-4C53-BA21-FCB28C0970E7}" type="datetimeFigureOut">
              <a:rPr lang="en-US" smtClean="0"/>
              <a:t>3/9/2012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CF75E-87D6-46AB-9314-B7C66242D9B4}"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3450395-2AA0-4C53-BA21-FCB28C0970E7}" type="datetimeFigureOut">
              <a:rPr lang="en-US" smtClean="0"/>
              <a:t>3/9/2012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CF75E-87D6-46AB-9314-B7C66242D9B4}"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450395-2AA0-4C53-BA21-FCB28C0970E7}" type="datetimeFigureOut">
              <a:rPr lang="en-US" smtClean="0"/>
              <a:t>3/9/2012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50395-2AA0-4C53-BA21-FCB28C0970E7}" type="datetimeFigureOut">
              <a:rPr lang="en-US" smtClean="0"/>
              <a:t>3/9/2012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CF75E-87D6-46AB-9314-B7C66242D9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53450395-2AA0-4C53-BA21-FCB28C0970E7}" type="datetimeFigureOut">
              <a:rPr lang="en-US" smtClean="0"/>
              <a:t>3/9/2012</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129CF75E-87D6-46AB-9314-B7C66242D9B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53450395-2AA0-4C53-BA21-FCB28C0970E7}" type="datetimeFigureOut">
              <a:rPr lang="en-US" smtClean="0"/>
              <a:t>3/9/2012</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129CF75E-87D6-46AB-9314-B7C66242D9B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53450395-2AA0-4C53-BA21-FCB28C0970E7}" type="datetimeFigureOut">
              <a:rPr lang="en-US" smtClean="0"/>
              <a:t>3/9/2012</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129CF75E-87D6-46AB-9314-B7C66242D9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blackwell.k12.ok.u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E-Rate</a:t>
            </a:r>
            <a:endParaRPr lang="en-US" dirty="0"/>
          </a:p>
        </p:txBody>
      </p:sp>
      <p:sp>
        <p:nvSpPr>
          <p:cNvPr id="3" name="Subtitle 2"/>
          <p:cNvSpPr>
            <a:spLocks noGrp="1"/>
          </p:cNvSpPr>
          <p:nvPr>
            <p:ph type="subTitle" idx="1"/>
          </p:nvPr>
        </p:nvSpPr>
        <p:spPr/>
        <p:txBody>
          <a:bodyPr/>
          <a:lstStyle/>
          <a:p>
            <a:r>
              <a:rPr lang="en-US" dirty="0" smtClean="0"/>
              <a:t>By: Kari Widener</a:t>
            </a:r>
            <a:endParaRPr lang="en-US" dirty="0"/>
          </a:p>
        </p:txBody>
      </p:sp>
    </p:spTree>
    <p:extLst>
      <p:ext uri="{BB962C8B-B14F-4D97-AF65-F5344CB8AC3E}">
        <p14:creationId xmlns:p14="http://schemas.microsoft.com/office/powerpoint/2010/main" val="308335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685801"/>
            <a:ext cx="6965245" cy="914400"/>
          </a:xfrm>
        </p:spPr>
        <p:txBody>
          <a:bodyPr/>
          <a:lstStyle/>
          <a:p>
            <a:r>
              <a:rPr lang="en-US" dirty="0" smtClean="0"/>
              <a:t>Technology/Infrastructure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4713196"/>
              </p:ext>
            </p:extLst>
          </p:nvPr>
        </p:nvGraphicFramePr>
        <p:xfrm>
          <a:off x="838200" y="1600200"/>
          <a:ext cx="7391400" cy="3886200"/>
        </p:xfrm>
        <a:graphic>
          <a:graphicData uri="http://schemas.openxmlformats.org/drawingml/2006/table">
            <a:tbl>
              <a:tblPr firstRow="1" bandRow="1">
                <a:tableStyleId>{5C22544A-7EE6-4342-B048-85BDC9FD1C3A}</a:tableStyleId>
              </a:tblPr>
              <a:tblGrid>
                <a:gridCol w="1847850"/>
                <a:gridCol w="1847850"/>
                <a:gridCol w="1847850"/>
                <a:gridCol w="1847850"/>
              </a:tblGrid>
              <a:tr h="172045">
                <a:tc>
                  <a:txBody>
                    <a:bodyPr/>
                    <a:lstStyle/>
                    <a:p>
                      <a:pPr algn="ctr"/>
                      <a:r>
                        <a:rPr lang="en-US" dirty="0" smtClean="0"/>
                        <a:t>Budget Category</a:t>
                      </a:r>
                      <a:endParaRPr lang="en-US" dirty="0"/>
                    </a:p>
                  </a:txBody>
                  <a:tcPr/>
                </a:tc>
                <a:tc>
                  <a:txBody>
                    <a:bodyPr/>
                    <a:lstStyle/>
                    <a:p>
                      <a:pPr algn="ctr"/>
                      <a:r>
                        <a:rPr lang="en-US" dirty="0" smtClean="0"/>
                        <a:t>Year 1 (09-10)</a:t>
                      </a:r>
                      <a:endParaRPr lang="en-US" dirty="0"/>
                    </a:p>
                  </a:txBody>
                  <a:tcPr/>
                </a:tc>
                <a:tc>
                  <a:txBody>
                    <a:bodyPr/>
                    <a:lstStyle/>
                    <a:p>
                      <a:pPr algn="ctr"/>
                      <a:r>
                        <a:rPr lang="en-US" dirty="0" smtClean="0"/>
                        <a:t>Year 2 (10-11)</a:t>
                      </a:r>
                      <a:endParaRPr lang="en-US" dirty="0"/>
                    </a:p>
                  </a:txBody>
                  <a:tcPr/>
                </a:tc>
                <a:tc>
                  <a:txBody>
                    <a:bodyPr/>
                    <a:lstStyle/>
                    <a:p>
                      <a:pPr algn="ctr"/>
                      <a:r>
                        <a:rPr lang="en-US" dirty="0" smtClean="0"/>
                        <a:t>Year 3 (11-12)</a:t>
                      </a:r>
                      <a:endParaRPr lang="en-US" dirty="0"/>
                    </a:p>
                  </a:txBody>
                  <a:tcPr/>
                </a:tc>
              </a:tr>
              <a:tr h="172045">
                <a:tc>
                  <a:txBody>
                    <a:bodyPr/>
                    <a:lstStyle/>
                    <a:p>
                      <a:pPr algn="ctr"/>
                      <a:r>
                        <a:rPr lang="en-US" sz="1400" dirty="0" smtClean="0"/>
                        <a:t>Title</a:t>
                      </a:r>
                      <a:r>
                        <a:rPr lang="en-US" sz="1400" baseline="0" dirty="0" smtClean="0"/>
                        <a:t> 1 Funds</a:t>
                      </a:r>
                      <a:endParaRPr lang="en-US" sz="1400" dirty="0"/>
                    </a:p>
                  </a:txBody>
                  <a:tcPr/>
                </a:tc>
                <a:tc>
                  <a:txBody>
                    <a:bodyPr/>
                    <a:lstStyle/>
                    <a:p>
                      <a:pPr algn="ctr"/>
                      <a:r>
                        <a:rPr lang="en-US" sz="1400" dirty="0" smtClean="0"/>
                        <a:t>75,000.00</a:t>
                      </a:r>
                      <a:endParaRPr lang="en-US" sz="1400" dirty="0"/>
                    </a:p>
                  </a:txBody>
                  <a:tcPr/>
                </a:tc>
                <a:tc>
                  <a:txBody>
                    <a:bodyPr/>
                    <a:lstStyle/>
                    <a:p>
                      <a:pPr algn="ctr"/>
                      <a:r>
                        <a:rPr lang="en-US" sz="1400" dirty="0" smtClean="0"/>
                        <a:t>75,000.00</a:t>
                      </a:r>
                      <a:endParaRPr lang="en-US" sz="1400" dirty="0"/>
                    </a:p>
                  </a:txBody>
                  <a:tcPr/>
                </a:tc>
                <a:tc>
                  <a:txBody>
                    <a:bodyPr/>
                    <a:lstStyle/>
                    <a:p>
                      <a:pPr algn="ctr"/>
                      <a:r>
                        <a:rPr lang="en-US" sz="1400" dirty="0" smtClean="0"/>
                        <a:t>50,000.00</a:t>
                      </a:r>
                      <a:endParaRPr lang="en-US" sz="1400" dirty="0"/>
                    </a:p>
                  </a:txBody>
                  <a:tcPr/>
                </a:tc>
              </a:tr>
              <a:tr h="172045">
                <a:tc>
                  <a:txBody>
                    <a:bodyPr/>
                    <a:lstStyle/>
                    <a:p>
                      <a:pPr algn="ctr"/>
                      <a:r>
                        <a:rPr lang="en-US" sz="1400" dirty="0" smtClean="0"/>
                        <a:t>Title 1 Stimulus</a:t>
                      </a:r>
                      <a:r>
                        <a:rPr lang="en-US" sz="1400" baseline="0" dirty="0" smtClean="0"/>
                        <a:t> </a:t>
                      </a:r>
                      <a:endParaRPr lang="en-US" sz="1400" dirty="0"/>
                    </a:p>
                  </a:txBody>
                  <a:tcPr/>
                </a:tc>
                <a:tc>
                  <a:txBody>
                    <a:bodyPr/>
                    <a:lstStyle/>
                    <a:p>
                      <a:pPr algn="ctr"/>
                      <a:r>
                        <a:rPr lang="en-US" sz="1400" dirty="0" smtClean="0"/>
                        <a:t>120,000.00</a:t>
                      </a:r>
                      <a:endParaRPr lang="en-US" sz="1400" dirty="0"/>
                    </a:p>
                  </a:txBody>
                  <a:tcPr/>
                </a:tc>
                <a:tc>
                  <a:txBody>
                    <a:bodyPr/>
                    <a:lstStyle/>
                    <a:p>
                      <a:pPr algn="ctr"/>
                      <a:r>
                        <a:rPr lang="en-US" sz="1400" dirty="0" smtClean="0"/>
                        <a:t>50,000.00</a:t>
                      </a:r>
                      <a:endParaRPr lang="en-US" sz="1400" dirty="0"/>
                    </a:p>
                  </a:txBody>
                  <a:tcPr/>
                </a:tc>
                <a:tc>
                  <a:txBody>
                    <a:bodyPr/>
                    <a:lstStyle/>
                    <a:p>
                      <a:pPr algn="ctr"/>
                      <a:r>
                        <a:rPr lang="en-US" sz="1400" dirty="0" smtClean="0"/>
                        <a:t>10,000.00</a:t>
                      </a:r>
                      <a:endParaRPr lang="en-US" sz="1400" dirty="0"/>
                    </a:p>
                  </a:txBody>
                  <a:tcPr/>
                </a:tc>
              </a:tr>
              <a:tr h="172045">
                <a:tc>
                  <a:txBody>
                    <a:bodyPr/>
                    <a:lstStyle/>
                    <a:p>
                      <a:pPr algn="ctr"/>
                      <a:r>
                        <a:rPr lang="en-US" sz="1400" dirty="0" smtClean="0"/>
                        <a:t>Morgan Trust Funds</a:t>
                      </a:r>
                      <a:endParaRPr lang="en-US" sz="1400" dirty="0"/>
                    </a:p>
                  </a:txBody>
                  <a:tcPr/>
                </a:tc>
                <a:tc>
                  <a:txBody>
                    <a:bodyPr/>
                    <a:lstStyle/>
                    <a:p>
                      <a:pPr algn="ctr"/>
                      <a:r>
                        <a:rPr lang="en-US" sz="1400" dirty="0" smtClean="0"/>
                        <a:t>10,000.00</a:t>
                      </a:r>
                      <a:endParaRPr lang="en-US" sz="1400" dirty="0"/>
                    </a:p>
                  </a:txBody>
                  <a:tcPr/>
                </a:tc>
                <a:tc>
                  <a:txBody>
                    <a:bodyPr/>
                    <a:lstStyle/>
                    <a:p>
                      <a:pPr algn="ctr"/>
                      <a:endParaRPr lang="en-US" sz="1400" dirty="0"/>
                    </a:p>
                  </a:txBody>
                  <a:tcPr/>
                </a:tc>
                <a:tc>
                  <a:txBody>
                    <a:bodyPr/>
                    <a:lstStyle/>
                    <a:p>
                      <a:pPr algn="ctr"/>
                      <a:r>
                        <a:rPr lang="en-US" sz="1400" dirty="0" smtClean="0"/>
                        <a:t>5,000.00</a:t>
                      </a:r>
                      <a:endParaRPr lang="en-US" sz="1400" dirty="0"/>
                    </a:p>
                  </a:txBody>
                  <a:tcPr/>
                </a:tc>
              </a:tr>
              <a:tr h="172045">
                <a:tc>
                  <a:txBody>
                    <a:bodyPr/>
                    <a:lstStyle/>
                    <a:p>
                      <a:pPr algn="ctr"/>
                      <a:r>
                        <a:rPr lang="en-US" sz="1400" dirty="0" smtClean="0"/>
                        <a:t>Com. Repl./Gen. Fund</a:t>
                      </a:r>
                      <a:endParaRPr lang="en-US" sz="1400" dirty="0"/>
                    </a:p>
                  </a:txBody>
                  <a:tcPr/>
                </a:tc>
                <a:tc>
                  <a:txBody>
                    <a:bodyPr/>
                    <a:lstStyle/>
                    <a:p>
                      <a:pPr algn="ctr"/>
                      <a:r>
                        <a:rPr lang="en-US" sz="1400" dirty="0" smtClean="0"/>
                        <a:t>25,000.00</a:t>
                      </a:r>
                      <a:endParaRPr lang="en-US" sz="1400" dirty="0"/>
                    </a:p>
                  </a:txBody>
                  <a:tcPr/>
                </a:tc>
                <a:tc>
                  <a:txBody>
                    <a:bodyPr/>
                    <a:lstStyle/>
                    <a:p>
                      <a:pPr algn="ctr"/>
                      <a:r>
                        <a:rPr lang="en-US" sz="1400" dirty="0" smtClean="0"/>
                        <a:t>25,000.00</a:t>
                      </a:r>
                      <a:endParaRPr lang="en-US" sz="1400" dirty="0"/>
                    </a:p>
                  </a:txBody>
                  <a:tcPr/>
                </a:tc>
                <a:tc>
                  <a:txBody>
                    <a:bodyPr/>
                    <a:lstStyle/>
                    <a:p>
                      <a:pPr algn="ctr"/>
                      <a:r>
                        <a:rPr lang="en-US" sz="1400" dirty="0" smtClean="0"/>
                        <a:t>25,000.00</a:t>
                      </a:r>
                      <a:endParaRPr lang="en-US" sz="1400" dirty="0"/>
                    </a:p>
                  </a:txBody>
                  <a:tcPr/>
                </a:tc>
              </a:tr>
              <a:tr h="172045">
                <a:tc>
                  <a:txBody>
                    <a:bodyPr/>
                    <a:lstStyle/>
                    <a:p>
                      <a:pPr algn="ctr"/>
                      <a:r>
                        <a:rPr lang="en-US" sz="1400" dirty="0" smtClean="0"/>
                        <a:t>HS Lab</a:t>
                      </a:r>
                      <a:endParaRPr lang="en-US" sz="1400" dirty="0"/>
                    </a:p>
                  </a:txBody>
                  <a:tcPr/>
                </a:tc>
                <a:tc>
                  <a:txBody>
                    <a:bodyPr/>
                    <a:lstStyle/>
                    <a:p>
                      <a:pPr algn="ctr"/>
                      <a:r>
                        <a:rPr lang="en-US" sz="1400" dirty="0" smtClean="0"/>
                        <a:t>2,000.00</a:t>
                      </a:r>
                      <a:endParaRPr lang="en-US" sz="1400" dirty="0"/>
                    </a:p>
                  </a:txBody>
                  <a:tcPr/>
                </a:tc>
                <a:tc>
                  <a:txBody>
                    <a:bodyPr/>
                    <a:lstStyle/>
                    <a:p>
                      <a:pPr algn="ctr"/>
                      <a:r>
                        <a:rPr lang="en-US" sz="1400" dirty="0" smtClean="0"/>
                        <a:t>2,000.00</a:t>
                      </a:r>
                      <a:endParaRPr lang="en-US" sz="1400" dirty="0"/>
                    </a:p>
                  </a:txBody>
                  <a:tcPr/>
                </a:tc>
                <a:tc>
                  <a:txBody>
                    <a:bodyPr/>
                    <a:lstStyle/>
                    <a:p>
                      <a:pPr algn="ctr"/>
                      <a:r>
                        <a:rPr lang="en-US" sz="1400" dirty="0" smtClean="0"/>
                        <a:t>2,000.00</a:t>
                      </a:r>
                      <a:endParaRPr lang="en-US" sz="1400" dirty="0"/>
                    </a:p>
                  </a:txBody>
                  <a:tcPr/>
                </a:tc>
              </a:tr>
              <a:tr h="172045">
                <a:tc>
                  <a:txBody>
                    <a:bodyPr/>
                    <a:lstStyle/>
                    <a:p>
                      <a:pPr algn="ctr"/>
                      <a:r>
                        <a:rPr lang="en-US" sz="1400" dirty="0" smtClean="0"/>
                        <a:t>Tele Comm. Updates</a:t>
                      </a:r>
                      <a:endParaRPr lang="en-US" sz="1400" dirty="0"/>
                    </a:p>
                  </a:txBody>
                  <a:tcPr/>
                </a:tc>
                <a:tc>
                  <a:txBody>
                    <a:bodyPr/>
                    <a:lstStyle/>
                    <a:p>
                      <a:pPr algn="ctr"/>
                      <a:r>
                        <a:rPr lang="en-US" sz="1400" dirty="0" smtClean="0"/>
                        <a:t>50,000.00</a:t>
                      </a:r>
                      <a:endParaRPr lang="en-US" sz="1400" dirty="0"/>
                    </a:p>
                  </a:txBody>
                  <a:tcPr/>
                </a:tc>
                <a:tc>
                  <a:txBody>
                    <a:bodyPr/>
                    <a:lstStyle/>
                    <a:p>
                      <a:pPr algn="ctr"/>
                      <a:r>
                        <a:rPr lang="en-US" sz="1400" dirty="0" smtClean="0"/>
                        <a:t>50,000.00</a:t>
                      </a:r>
                      <a:endParaRPr lang="en-US" sz="1400" dirty="0"/>
                    </a:p>
                  </a:txBody>
                  <a:tcPr/>
                </a:tc>
                <a:tc>
                  <a:txBody>
                    <a:bodyPr/>
                    <a:lstStyle/>
                    <a:p>
                      <a:pPr algn="ctr"/>
                      <a:r>
                        <a:rPr lang="en-US" sz="1400" dirty="0" smtClean="0"/>
                        <a:t>50,000.00</a:t>
                      </a:r>
                      <a:endParaRPr lang="en-US" sz="1400" dirty="0"/>
                    </a:p>
                  </a:txBody>
                  <a:tcPr/>
                </a:tc>
              </a:tr>
              <a:tr h="172045">
                <a:tc>
                  <a:txBody>
                    <a:bodyPr/>
                    <a:lstStyle/>
                    <a:p>
                      <a:pPr algn="ctr"/>
                      <a:r>
                        <a:rPr lang="en-US" sz="1400" dirty="0" smtClean="0"/>
                        <a:t>Tele Comm. USAC</a:t>
                      </a:r>
                      <a:endParaRPr lang="en-US" sz="1400" dirty="0"/>
                    </a:p>
                  </a:txBody>
                  <a:tcPr/>
                </a:tc>
                <a:tc>
                  <a:txBody>
                    <a:bodyPr/>
                    <a:lstStyle/>
                    <a:p>
                      <a:pPr algn="ctr"/>
                      <a:r>
                        <a:rPr lang="en-US" sz="1400" dirty="0" smtClean="0"/>
                        <a:t>60,000.00</a:t>
                      </a:r>
                      <a:endParaRPr lang="en-US" sz="1400" dirty="0"/>
                    </a:p>
                  </a:txBody>
                  <a:tcPr/>
                </a:tc>
                <a:tc>
                  <a:txBody>
                    <a:bodyPr/>
                    <a:lstStyle/>
                    <a:p>
                      <a:pPr algn="ctr"/>
                      <a:r>
                        <a:rPr lang="en-US" sz="1400" dirty="0" smtClean="0"/>
                        <a:t>60,000.00</a:t>
                      </a:r>
                      <a:endParaRPr lang="en-US" sz="1400" dirty="0"/>
                    </a:p>
                  </a:txBody>
                  <a:tcPr/>
                </a:tc>
                <a:tc>
                  <a:txBody>
                    <a:bodyPr/>
                    <a:lstStyle/>
                    <a:p>
                      <a:pPr algn="ctr"/>
                      <a:r>
                        <a:rPr lang="en-US" sz="1400" dirty="0" smtClean="0"/>
                        <a:t>60,000.00</a:t>
                      </a:r>
                      <a:endParaRPr lang="en-US" sz="1400" dirty="0"/>
                    </a:p>
                  </a:txBody>
                  <a:tcPr/>
                </a:tc>
              </a:tr>
              <a:tr h="172045">
                <a:tc>
                  <a:txBody>
                    <a:bodyPr/>
                    <a:lstStyle/>
                    <a:p>
                      <a:pPr algn="ctr"/>
                      <a:r>
                        <a:rPr lang="en-US" sz="1400" dirty="0" smtClean="0"/>
                        <a:t>10 Mb Internet Acc.</a:t>
                      </a:r>
                      <a:endParaRPr lang="en-US" sz="1400" dirty="0"/>
                    </a:p>
                  </a:txBody>
                  <a:tcPr/>
                </a:tc>
                <a:tc>
                  <a:txBody>
                    <a:bodyPr/>
                    <a:lstStyle/>
                    <a:p>
                      <a:pPr algn="ctr"/>
                      <a:endParaRPr lang="en-US" sz="1400" dirty="0"/>
                    </a:p>
                  </a:txBody>
                  <a:tcPr/>
                </a:tc>
                <a:tc>
                  <a:txBody>
                    <a:bodyPr/>
                    <a:lstStyle/>
                    <a:p>
                      <a:pPr algn="ctr"/>
                      <a:r>
                        <a:rPr lang="en-US" sz="1400" dirty="0" smtClean="0"/>
                        <a:t>55,070.88</a:t>
                      </a:r>
                    </a:p>
                    <a:p>
                      <a:pPr algn="ctr"/>
                      <a:r>
                        <a:rPr lang="en-US" sz="1100" dirty="0" smtClean="0"/>
                        <a:t>81% discount</a:t>
                      </a:r>
                      <a:endParaRPr lang="en-US" sz="1400" dirty="0"/>
                    </a:p>
                  </a:txBody>
                  <a:tcPr/>
                </a:tc>
                <a:tc>
                  <a:txBody>
                    <a:bodyPr/>
                    <a:lstStyle/>
                    <a:p>
                      <a:pPr algn="ctr"/>
                      <a:r>
                        <a:rPr lang="en-US" sz="1400" dirty="0" smtClean="0"/>
                        <a:t>N/A</a:t>
                      </a:r>
                      <a:endParaRPr lang="en-US" sz="1400" dirty="0"/>
                    </a:p>
                  </a:txBody>
                  <a:tcPr/>
                </a:tc>
              </a:tr>
              <a:tr h="172045">
                <a:tc>
                  <a:txBody>
                    <a:bodyPr/>
                    <a:lstStyle/>
                    <a:p>
                      <a:pPr algn="ctr"/>
                      <a:r>
                        <a:rPr lang="en-US" sz="1400" dirty="0" smtClean="0"/>
                        <a:t>20Mb Internet Acc.</a:t>
                      </a:r>
                      <a:endParaRPr lang="en-US" sz="1400" dirty="0"/>
                    </a:p>
                  </a:txBody>
                  <a:tcPr/>
                </a:tc>
                <a:tc>
                  <a:txBody>
                    <a:bodyPr/>
                    <a:lstStyle/>
                    <a:p>
                      <a:pPr algn="ctr"/>
                      <a:r>
                        <a:rPr lang="en-US" sz="1400" dirty="0" smtClean="0"/>
                        <a:t>N/A</a:t>
                      </a:r>
                      <a:endParaRPr lang="en-US" sz="1400" dirty="0"/>
                    </a:p>
                  </a:txBody>
                  <a:tcPr/>
                </a:tc>
                <a:tc>
                  <a:txBody>
                    <a:bodyPr/>
                    <a:lstStyle/>
                    <a:p>
                      <a:pPr algn="ctr"/>
                      <a:r>
                        <a:rPr lang="en-US" sz="1400" dirty="0" smtClean="0"/>
                        <a:t>N/A</a:t>
                      </a:r>
                      <a:endParaRPr lang="en-US" sz="1400" dirty="0"/>
                    </a:p>
                  </a:txBody>
                  <a:tcPr/>
                </a:tc>
                <a:tc>
                  <a:txBody>
                    <a:bodyPr/>
                    <a:lstStyle/>
                    <a:p>
                      <a:pPr algn="ctr"/>
                      <a:r>
                        <a:rPr lang="en-US" sz="1400" dirty="0" smtClean="0"/>
                        <a:t>60,000.00</a:t>
                      </a:r>
                      <a:endParaRPr lang="en-US" sz="1400" dirty="0"/>
                    </a:p>
                  </a:txBody>
                  <a:tcPr/>
                </a:tc>
              </a:tr>
              <a:tr h="172045">
                <a:tc>
                  <a:txBody>
                    <a:bodyPr/>
                    <a:lstStyle/>
                    <a:p>
                      <a:pPr algn="ctr"/>
                      <a:r>
                        <a:rPr lang="en-US" sz="1400" dirty="0" smtClean="0"/>
                        <a:t>SBC 10 Mb Internet </a:t>
                      </a:r>
                      <a:endParaRPr lang="en-US" sz="1400" dirty="0"/>
                    </a:p>
                  </a:txBody>
                  <a:tcPr/>
                </a:tc>
                <a:tc>
                  <a:txBody>
                    <a:bodyPr/>
                    <a:lstStyle/>
                    <a:p>
                      <a:pPr algn="ctr"/>
                      <a:r>
                        <a:rPr lang="en-US" sz="1400" dirty="0" smtClean="0"/>
                        <a:t>1,122.00</a:t>
                      </a:r>
                      <a:endParaRPr lang="en-US" sz="1400" dirty="0"/>
                    </a:p>
                  </a:txBody>
                  <a:tcPr/>
                </a:tc>
                <a:tc>
                  <a:txBody>
                    <a:bodyPr/>
                    <a:lstStyle/>
                    <a:p>
                      <a:pPr algn="ctr"/>
                      <a:r>
                        <a:rPr lang="en-US" sz="1400" dirty="0" smtClean="0"/>
                        <a:t>6,600.00</a:t>
                      </a:r>
                      <a:endParaRPr lang="en-US" sz="1400" dirty="0"/>
                    </a:p>
                  </a:txBody>
                  <a:tcPr/>
                </a:tc>
                <a:tc>
                  <a:txBody>
                    <a:bodyPr/>
                    <a:lstStyle/>
                    <a:p>
                      <a:pPr algn="ctr"/>
                      <a:r>
                        <a:rPr lang="en-US" sz="1400" dirty="0" smtClean="0"/>
                        <a:t>6,600.00</a:t>
                      </a:r>
                      <a:endParaRPr lang="en-US" sz="1400" dirty="0"/>
                    </a:p>
                  </a:txBody>
                  <a:tcPr/>
                </a:tc>
              </a:tr>
              <a:tr h="172045">
                <a:tc>
                  <a:txBody>
                    <a:bodyPr/>
                    <a:lstStyle/>
                    <a:p>
                      <a:pPr algn="ctr"/>
                      <a:r>
                        <a:rPr lang="en-US" sz="1400" dirty="0" smtClean="0"/>
                        <a:t>SBC 10 Mb Circuit</a:t>
                      </a:r>
                      <a:endParaRPr lang="en-US" sz="1400" dirty="0"/>
                    </a:p>
                  </a:txBody>
                  <a:tcPr/>
                </a:tc>
                <a:tc>
                  <a:txBody>
                    <a:bodyPr/>
                    <a:lstStyle/>
                    <a:p>
                      <a:pPr algn="ctr"/>
                      <a:r>
                        <a:rPr lang="en-US" sz="1400" dirty="0" smtClean="0"/>
                        <a:t>4,740.55</a:t>
                      </a:r>
                      <a:endParaRPr lang="en-US" sz="1400" dirty="0"/>
                    </a:p>
                  </a:txBody>
                  <a:tcPr/>
                </a:tc>
                <a:tc>
                  <a:txBody>
                    <a:bodyPr/>
                    <a:lstStyle/>
                    <a:p>
                      <a:pPr algn="ctr"/>
                      <a:r>
                        <a:rPr lang="en-US" sz="1400" dirty="0" smtClean="0"/>
                        <a:t>27,885.60</a:t>
                      </a:r>
                      <a:endParaRPr lang="en-US" sz="1400" dirty="0"/>
                    </a:p>
                  </a:txBody>
                  <a:tcPr/>
                </a:tc>
                <a:tc>
                  <a:txBody>
                    <a:bodyPr/>
                    <a:lstStyle/>
                    <a:p>
                      <a:pPr algn="ctr"/>
                      <a:r>
                        <a:rPr lang="en-US" sz="1400" dirty="0" smtClean="0"/>
                        <a:t>N/A</a:t>
                      </a:r>
                      <a:endParaRPr lang="en-US" sz="1400" dirty="0"/>
                    </a:p>
                  </a:txBody>
                  <a:tcPr/>
                </a:tc>
              </a:tr>
            </a:tbl>
          </a:graphicData>
        </a:graphic>
      </p:graphicFrame>
      <p:sp>
        <p:nvSpPr>
          <p:cNvPr id="5" name="TextBox 4"/>
          <p:cNvSpPr txBox="1"/>
          <p:nvPr/>
        </p:nvSpPr>
        <p:spPr>
          <a:xfrm>
            <a:off x="914400" y="5715000"/>
            <a:ext cx="7239000" cy="369332"/>
          </a:xfrm>
          <a:prstGeom prst="rect">
            <a:avLst/>
          </a:prstGeom>
          <a:noFill/>
        </p:spPr>
        <p:txBody>
          <a:bodyPr wrap="square" rtlCol="0">
            <a:spAutoFit/>
          </a:bodyPr>
          <a:lstStyle/>
          <a:p>
            <a:r>
              <a:rPr lang="en-US" dirty="0" smtClean="0"/>
              <a:t>Projected costs for the district.</a:t>
            </a:r>
            <a:endParaRPr lang="en-US" dirty="0"/>
          </a:p>
        </p:txBody>
      </p:sp>
    </p:spTree>
    <p:extLst>
      <p:ext uri="{BB962C8B-B14F-4D97-AF65-F5344CB8AC3E}">
        <p14:creationId xmlns:p14="http://schemas.microsoft.com/office/powerpoint/2010/main" val="1396332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pic>
        <p:nvPicPr>
          <p:cNvPr id="1026" name="Picture 2" descr="C:\Users\gtt\Pictures\GTT pictures\102_1469.JPG"/>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l="9324" r="12355"/>
          <a:stretch/>
        </p:blipFill>
        <p:spPr bwMode="auto">
          <a:xfrm>
            <a:off x="817419" y="1814945"/>
            <a:ext cx="2327564"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76600" y="1828800"/>
            <a:ext cx="4953000" cy="4401205"/>
          </a:xfrm>
          <a:prstGeom prst="rect">
            <a:avLst/>
          </a:prstGeom>
          <a:noFill/>
        </p:spPr>
        <p:txBody>
          <a:bodyPr wrap="square" rtlCol="0">
            <a:spAutoFit/>
          </a:bodyPr>
          <a:lstStyle/>
          <a:p>
            <a:r>
              <a:rPr lang="en-US" sz="2000" dirty="0" smtClean="0"/>
              <a:t>Technology is something that is all around our school system. As money has been cut from our district, so has the ability to upgrade technology. I hope within the next few years the economy can bounce back and we will be able to upgrade more of our technology.</a:t>
            </a:r>
          </a:p>
          <a:p>
            <a:endParaRPr lang="en-US" sz="2000" dirty="0"/>
          </a:p>
          <a:p>
            <a:r>
              <a:rPr lang="en-US" sz="2000" dirty="0" smtClean="0"/>
              <a:t>It’s not just the ability to have technology for our classrooms, but be able to change it when it needs to be changed. Out dated technology is like an outdated history book, the information had to be present or you will always live in the past.</a:t>
            </a:r>
            <a:endParaRPr lang="en-US" sz="2000" dirty="0"/>
          </a:p>
        </p:txBody>
      </p:sp>
      <p:pic>
        <p:nvPicPr>
          <p:cNvPr id="1027" name="Picture 3" descr="C:\Users\gtt\Pictures\GTT pictures\PLTW_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1" y="4197855"/>
            <a:ext cx="2438400" cy="962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334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Introduction to E-Rate</a:t>
            </a:r>
          </a:p>
          <a:p>
            <a:r>
              <a:rPr lang="en-US" dirty="0" smtClean="0"/>
              <a:t>How It Is Helping Blackwell Public Schools</a:t>
            </a:r>
          </a:p>
          <a:p>
            <a:r>
              <a:rPr lang="en-US" dirty="0" smtClean="0"/>
              <a:t>Blackwell’s Technology Plan</a:t>
            </a:r>
            <a:endParaRPr lang="en-US" dirty="0"/>
          </a:p>
        </p:txBody>
      </p:sp>
    </p:spTree>
    <p:extLst>
      <p:ext uri="{BB962C8B-B14F-4D97-AF65-F5344CB8AC3E}">
        <p14:creationId xmlns:p14="http://schemas.microsoft.com/office/powerpoint/2010/main" val="3826362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is it?</a:t>
            </a:r>
            <a:endParaRPr lang="en-US" dirty="0"/>
          </a:p>
        </p:txBody>
      </p:sp>
      <p:sp>
        <p:nvSpPr>
          <p:cNvPr id="3" name="Content Placeholder 2"/>
          <p:cNvSpPr>
            <a:spLocks noGrp="1"/>
          </p:cNvSpPr>
          <p:nvPr>
            <p:ph idx="1"/>
          </p:nvPr>
        </p:nvSpPr>
        <p:spPr/>
        <p:txBody>
          <a:bodyPr/>
          <a:lstStyle/>
          <a:p>
            <a:r>
              <a:rPr lang="en-US" dirty="0" smtClean="0"/>
              <a:t>It is a nickname for the Schools and Libraries Program of the Universal Service Fund.</a:t>
            </a:r>
          </a:p>
          <a:p>
            <a:r>
              <a:rPr lang="en-US" dirty="0" smtClean="0"/>
              <a:t>This program helps assist schools and libraries with discounts on telecommunications and Internet access.</a:t>
            </a:r>
            <a:endParaRPr lang="en-US" dirty="0"/>
          </a:p>
        </p:txBody>
      </p:sp>
    </p:spTree>
    <p:extLst>
      <p:ext uri="{BB962C8B-B14F-4D97-AF65-F5344CB8AC3E}">
        <p14:creationId xmlns:p14="http://schemas.microsoft.com/office/powerpoint/2010/main" val="649672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is it working on our campus?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95261374"/>
              </p:ext>
            </p:extLst>
          </p:nvPr>
        </p:nvGraphicFramePr>
        <p:xfrm>
          <a:off x="838200" y="2057400"/>
          <a:ext cx="7543799" cy="4190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87836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7582"/>
            <a:ext cx="7467599" cy="2763818"/>
          </a:xfrm>
        </p:spPr>
        <p:txBody>
          <a:bodyPr>
            <a:normAutofit fontScale="90000"/>
          </a:bodyPr>
          <a:lstStyle/>
          <a:p>
            <a:r>
              <a:rPr lang="en-US" dirty="0" smtClean="0"/>
              <a:t>The money has helped us provide Internet to every classroom and to start our school website. </a:t>
            </a:r>
            <a:endParaRPr lang="en-US" dirty="0"/>
          </a:p>
        </p:txBody>
      </p:sp>
      <p:sp>
        <p:nvSpPr>
          <p:cNvPr id="3" name="Content Placeholder 2"/>
          <p:cNvSpPr>
            <a:spLocks noGrp="1"/>
          </p:cNvSpPr>
          <p:nvPr>
            <p:ph idx="1"/>
          </p:nvPr>
        </p:nvSpPr>
        <p:spPr>
          <a:xfrm>
            <a:off x="1676400" y="5181600"/>
            <a:ext cx="6196405" cy="685800"/>
          </a:xfrm>
        </p:spPr>
        <p:txBody>
          <a:bodyPr/>
          <a:lstStyle/>
          <a:p>
            <a:r>
              <a:rPr lang="en-US" dirty="0" smtClean="0">
                <a:hlinkClick r:id="rId2"/>
              </a:rPr>
              <a:t>http://www.blackwell.k12.ok.us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505200"/>
            <a:ext cx="75438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4039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in my classroom</a:t>
            </a:r>
            <a:endParaRPr lang="en-US" dirty="0"/>
          </a:p>
        </p:txBody>
      </p:sp>
      <p:sp>
        <p:nvSpPr>
          <p:cNvPr id="3" name="Content Placeholder 2"/>
          <p:cNvSpPr>
            <a:spLocks noGrp="1"/>
          </p:cNvSpPr>
          <p:nvPr>
            <p:ph idx="1"/>
          </p:nvPr>
        </p:nvSpPr>
        <p:spPr>
          <a:xfrm>
            <a:off x="4114800" y="2119257"/>
            <a:ext cx="3544645" cy="3603812"/>
          </a:xfrm>
        </p:spPr>
        <p:txBody>
          <a:bodyPr/>
          <a:lstStyle/>
          <a:p>
            <a:r>
              <a:rPr lang="en-US" dirty="0" smtClean="0"/>
              <a:t>I use a 3-D CAD program called Autodesk Inventor to help my students understand how to design pieces of equipment.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28575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4048125"/>
            <a:ext cx="28575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9338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Blackwell’s Technology Plan</a:t>
            </a:r>
            <a:endParaRPr lang="en-US" dirty="0"/>
          </a:p>
        </p:txBody>
      </p:sp>
      <p:sp>
        <p:nvSpPr>
          <p:cNvPr id="3" name="Content Placeholder 2"/>
          <p:cNvSpPr>
            <a:spLocks noGrp="1"/>
          </p:cNvSpPr>
          <p:nvPr>
            <p:ph idx="1"/>
          </p:nvPr>
        </p:nvSpPr>
        <p:spPr>
          <a:xfrm>
            <a:off x="990600" y="1981200"/>
            <a:ext cx="7010400" cy="3894269"/>
          </a:xfrm>
        </p:spPr>
        <p:txBody>
          <a:bodyPr>
            <a:normAutofit lnSpcReduction="10000"/>
          </a:bodyPr>
          <a:lstStyle/>
          <a:p>
            <a:r>
              <a:rPr lang="en-US" dirty="0" smtClean="0"/>
              <a:t>This plan is for the 2009-2012 school years. They are currently updating the plan for the following year.</a:t>
            </a:r>
          </a:p>
          <a:p>
            <a:r>
              <a:rPr lang="en-US" dirty="0" smtClean="0"/>
              <a:t>It is broken up into 13 strategies for helping students become academically ready and teacher effectiveness.</a:t>
            </a:r>
          </a:p>
          <a:p>
            <a:r>
              <a:rPr lang="en-US" dirty="0" smtClean="0"/>
              <a:t>Most of the 13 strategies repeat information on the types of software used in the district.</a:t>
            </a:r>
            <a:endParaRPr lang="en-US" dirty="0"/>
          </a:p>
          <a:p>
            <a:pPr lvl="1"/>
            <a:r>
              <a:rPr lang="en-US" dirty="0" smtClean="0"/>
              <a:t>Examples of student software: STAR Math and Reading, Accelerated Math and Reading, Study Island, and </a:t>
            </a:r>
            <a:r>
              <a:rPr lang="en-US" dirty="0" err="1" smtClean="0"/>
              <a:t>SuccessMaker</a:t>
            </a:r>
            <a:r>
              <a:rPr lang="en-US" dirty="0" smtClean="0"/>
              <a:t>.</a:t>
            </a:r>
          </a:p>
        </p:txBody>
      </p:sp>
    </p:spTree>
    <p:extLst>
      <p:ext uri="{BB962C8B-B14F-4D97-AF65-F5344CB8AC3E}">
        <p14:creationId xmlns:p14="http://schemas.microsoft.com/office/powerpoint/2010/main" val="2031225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935018"/>
          </a:xfrm>
        </p:spPr>
        <p:txBody>
          <a:bodyPr>
            <a:normAutofit/>
          </a:bodyPr>
          <a:lstStyle/>
          <a:p>
            <a:r>
              <a:rPr lang="en-US" sz="3600" dirty="0" smtClean="0"/>
              <a:t>Teacher Effectiveness Strategies</a:t>
            </a:r>
            <a:endParaRPr lang="en-US" sz="3600" dirty="0"/>
          </a:p>
        </p:txBody>
      </p:sp>
      <p:sp>
        <p:nvSpPr>
          <p:cNvPr id="3" name="Content Placeholder 2"/>
          <p:cNvSpPr>
            <a:spLocks noGrp="1"/>
          </p:cNvSpPr>
          <p:nvPr>
            <p:ph idx="1"/>
          </p:nvPr>
        </p:nvSpPr>
        <p:spPr>
          <a:xfrm>
            <a:off x="914400" y="1752600"/>
            <a:ext cx="7239000" cy="4343400"/>
          </a:xfrm>
        </p:spPr>
        <p:txBody>
          <a:bodyPr>
            <a:normAutofit lnSpcReduction="10000"/>
          </a:bodyPr>
          <a:lstStyle/>
          <a:p>
            <a:r>
              <a:rPr lang="en-US" dirty="0" smtClean="0"/>
              <a:t>Each classroom now includes a </a:t>
            </a:r>
            <a:r>
              <a:rPr lang="en-US" dirty="0" err="1" smtClean="0"/>
              <a:t>Smartboard</a:t>
            </a:r>
            <a:r>
              <a:rPr lang="en-US" dirty="0" smtClean="0"/>
              <a:t> and projector in it.</a:t>
            </a:r>
          </a:p>
          <a:p>
            <a:r>
              <a:rPr lang="en-US" dirty="0" smtClean="0"/>
              <a:t>Activities for professional development:</a:t>
            </a:r>
          </a:p>
          <a:p>
            <a:pPr lvl="1"/>
            <a:r>
              <a:rPr lang="en-US" dirty="0" smtClean="0"/>
              <a:t>Enhance teacher productivity</a:t>
            </a:r>
          </a:p>
          <a:p>
            <a:pPr lvl="1"/>
            <a:r>
              <a:rPr lang="en-US" dirty="0" smtClean="0"/>
              <a:t>Support curriculum development</a:t>
            </a:r>
          </a:p>
          <a:p>
            <a:pPr lvl="1"/>
            <a:r>
              <a:rPr lang="en-US" dirty="0" smtClean="0"/>
              <a:t>Provide individual instructions to those requiring such</a:t>
            </a:r>
          </a:p>
          <a:p>
            <a:pPr lvl="1"/>
            <a:r>
              <a:rPr lang="en-US" dirty="0" smtClean="0"/>
              <a:t>Assess and monitor learning</a:t>
            </a:r>
          </a:p>
          <a:p>
            <a:pPr lvl="1"/>
            <a:r>
              <a:rPr lang="en-US" dirty="0" err="1" smtClean="0"/>
              <a:t>Follet</a:t>
            </a:r>
            <a:r>
              <a:rPr lang="en-US" dirty="0" smtClean="0"/>
              <a:t> for Library Media Specialists</a:t>
            </a:r>
          </a:p>
          <a:p>
            <a:pPr lvl="1"/>
            <a:r>
              <a:rPr lang="en-US" dirty="0" smtClean="0"/>
              <a:t>Communicate with colleagues within LAN/WAN</a:t>
            </a:r>
          </a:p>
          <a:p>
            <a:pPr lvl="1"/>
            <a:r>
              <a:rPr lang="en-US" dirty="0" smtClean="0"/>
              <a:t>Access professional resources</a:t>
            </a:r>
          </a:p>
          <a:p>
            <a:pPr lvl="1"/>
            <a:r>
              <a:rPr lang="en-US" dirty="0" smtClean="0"/>
              <a:t>Utilize E-mail</a:t>
            </a:r>
          </a:p>
          <a:p>
            <a:pPr marL="0" indent="0">
              <a:buNone/>
            </a:pPr>
            <a:endParaRPr lang="en-US" dirty="0" smtClean="0"/>
          </a:p>
        </p:txBody>
      </p:sp>
    </p:spTree>
    <p:extLst>
      <p:ext uri="{BB962C8B-B14F-4D97-AF65-F5344CB8AC3E}">
        <p14:creationId xmlns:p14="http://schemas.microsoft.com/office/powerpoint/2010/main" val="420914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Budget</a:t>
            </a:r>
            <a:endParaRPr lang="en-US" dirty="0"/>
          </a:p>
        </p:txBody>
      </p:sp>
      <p:sp>
        <p:nvSpPr>
          <p:cNvPr id="3" name="Content Placeholder 2"/>
          <p:cNvSpPr>
            <a:spLocks noGrp="1"/>
          </p:cNvSpPr>
          <p:nvPr>
            <p:ph idx="1"/>
          </p:nvPr>
        </p:nvSpPr>
        <p:spPr/>
        <p:txBody>
          <a:bodyPr>
            <a:normAutofit lnSpcReduction="10000"/>
          </a:bodyPr>
          <a:lstStyle/>
          <a:p>
            <a:r>
              <a:rPr lang="en-US" dirty="0" smtClean="0"/>
              <a:t>Anticipated Revenue Sources 10-11</a:t>
            </a:r>
          </a:p>
          <a:p>
            <a:pPr lvl="1"/>
            <a:r>
              <a:rPr lang="en-US" dirty="0" smtClean="0"/>
              <a:t>General Funds</a:t>
            </a:r>
          </a:p>
          <a:p>
            <a:pPr lvl="1"/>
            <a:r>
              <a:rPr lang="en-US" dirty="0" smtClean="0"/>
              <a:t>Building Funds</a:t>
            </a:r>
          </a:p>
          <a:p>
            <a:pPr lvl="1"/>
            <a:r>
              <a:rPr lang="en-US" dirty="0" smtClean="0"/>
              <a:t>E-Rate Discounts</a:t>
            </a:r>
          </a:p>
          <a:p>
            <a:pPr lvl="1"/>
            <a:r>
              <a:rPr lang="en-US" dirty="0" smtClean="0"/>
              <a:t>Professional Development Funds</a:t>
            </a:r>
          </a:p>
          <a:p>
            <a:pPr lvl="1"/>
            <a:r>
              <a:rPr lang="en-US" dirty="0" smtClean="0"/>
              <a:t>Title Programs</a:t>
            </a:r>
          </a:p>
          <a:p>
            <a:pPr lvl="1"/>
            <a:r>
              <a:rPr lang="en-US" dirty="0" smtClean="0"/>
              <a:t>State Grants</a:t>
            </a:r>
          </a:p>
          <a:p>
            <a:pPr lvl="1"/>
            <a:r>
              <a:rPr lang="en-US" dirty="0" smtClean="0"/>
              <a:t>Community Participation</a:t>
            </a:r>
          </a:p>
          <a:p>
            <a:pPr lvl="1"/>
            <a:r>
              <a:rPr lang="en-US" dirty="0" smtClean="0"/>
              <a:t>Fund Raising</a:t>
            </a:r>
            <a:endParaRPr lang="en-US" dirty="0"/>
          </a:p>
        </p:txBody>
      </p:sp>
    </p:spTree>
    <p:extLst>
      <p:ext uri="{BB962C8B-B14F-4D97-AF65-F5344CB8AC3E}">
        <p14:creationId xmlns:p14="http://schemas.microsoft.com/office/powerpoint/2010/main" val="28471317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95</TotalTime>
  <Words>463</Words>
  <Application>Microsoft Office PowerPoint</Application>
  <PresentationFormat>On-screen Show (4:3)</PresentationFormat>
  <Paragraphs>93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Pushpin</vt:lpstr>
      <vt:lpstr>E-Rate</vt:lpstr>
      <vt:lpstr>Agenda</vt:lpstr>
      <vt:lpstr>What is it?</vt:lpstr>
      <vt:lpstr>How is it working on our campus?</vt:lpstr>
      <vt:lpstr>The money has helped us provide Internet to every classroom and to start our school website. </vt:lpstr>
      <vt:lpstr>Technology in my classroom</vt:lpstr>
      <vt:lpstr>Blackwell’s Technology Plan</vt:lpstr>
      <vt:lpstr>Teacher Effectiveness Strategies</vt:lpstr>
      <vt:lpstr>Technology Budget</vt:lpstr>
      <vt:lpstr>Technology/Infrastructure</vt:lpstr>
      <vt:lpstr>Summary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E-Rate</dc:title>
  <dc:creator>gtt</dc:creator>
  <cp:lastModifiedBy>gtt</cp:lastModifiedBy>
  <cp:revision>10</cp:revision>
  <dcterms:created xsi:type="dcterms:W3CDTF">2012-03-09T02:48:11Z</dcterms:created>
  <dcterms:modified xsi:type="dcterms:W3CDTF">2012-03-09T19:26:20Z</dcterms:modified>
</cp:coreProperties>
</file>